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7" r:id="rId3"/>
    <p:sldId id="258" r:id="rId4"/>
    <p:sldId id="275" r:id="rId5"/>
    <p:sldId id="271" r:id="rId6"/>
    <p:sldId id="265" r:id="rId7"/>
    <p:sldId id="274" r:id="rId8"/>
    <p:sldId id="273" r:id="rId9"/>
    <p:sldId id="267" r:id="rId10"/>
    <p:sldId id="268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8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26" autoAdjust="0"/>
  </p:normalViewPr>
  <p:slideViewPr>
    <p:cSldViewPr snapToGrid="0" snapToObjects="1">
      <p:cViewPr>
        <p:scale>
          <a:sx n="69" d="100"/>
          <a:sy n="69" d="100"/>
        </p:scale>
        <p:origin x="-1757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04568-20C8-421D-B8EA-225E3A9E16B9}" type="datetimeFigureOut">
              <a:rPr lang="en-CA" smtClean="0"/>
              <a:t>11/06/2019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209-2EEC-40EA-9866-896B89EE0C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44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0C711-60E3-49E7-A6EA-3505F3D15805}" type="datetimeFigureOut">
              <a:rPr lang="en-CA" smtClean="0"/>
              <a:t>11/06/2019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9EE0A-4A52-4E6E-84B0-157F7BFB8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02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  </a:t>
            </a: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76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74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008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543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19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0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 smtClean="0"/>
              <a:t>Why is the definition of “ordinary resident” a recommendation?  Dies it need further explanation in text.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93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432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10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EE0A-4A52-4E6E-84B0-157F7BFB828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13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383658"/>
            <a:ext cx="7772400" cy="1377147"/>
          </a:xfrm>
        </p:spPr>
        <p:txBody>
          <a:bodyPr anchor="t" anchorCtr="0">
            <a:normAutofit/>
          </a:bodyPr>
          <a:lstStyle/>
          <a:p>
            <a:r>
              <a:rPr lang="en-CA" altLang="en-US" sz="5600" dirty="0" smtClean="0">
                <a:latin typeface="Century Gothic"/>
                <a:cs typeface="Century Gothic"/>
              </a:rPr>
              <a:t>Constable</a:t>
            </a:r>
            <a:endParaRPr lang="en-US" sz="5600" dirty="0">
              <a:latin typeface="Century Gothic"/>
              <a:cs typeface="Century Gothic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409844"/>
            <a:ext cx="9144000" cy="244815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CA" altLang="en-US" sz="2400" b="1" dirty="0">
                <a:solidFill>
                  <a:schemeClr val="tx1"/>
                </a:solidFill>
              </a:rPr>
              <a:t>Training </a:t>
            </a:r>
            <a:r>
              <a:rPr lang="en-CA" altLang="en-US" sz="2400" b="1" dirty="0" smtClean="0">
                <a:solidFill>
                  <a:schemeClr val="tx1"/>
                </a:solidFill>
              </a:rPr>
              <a:t>Course</a:t>
            </a:r>
            <a:endParaRPr lang="en-CA" altLang="en-US" sz="240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en-CA" altLang="en-US" sz="1800" dirty="0" smtClean="0">
                <a:solidFill>
                  <a:schemeClr val="tx1"/>
                </a:solidFill>
              </a:rPr>
              <a:t>(2018-10-29)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556292" y="5891128"/>
            <a:ext cx="225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date stamp</a:t>
            </a:r>
          </a:p>
        </p:txBody>
      </p:sp>
    </p:spTree>
    <p:extLst>
      <p:ext uri="{BB962C8B-B14F-4D97-AF65-F5344CB8AC3E}">
        <p14:creationId xmlns:p14="http://schemas.microsoft.com/office/powerpoint/2010/main" val="24852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8" y="1143000"/>
            <a:ext cx="8229600" cy="551179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196447"/>
            <a:ext cx="82547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696260"/>
            <a:ext cx="825477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74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8" y="1143000"/>
            <a:ext cx="4027716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042227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4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8" y="1215232"/>
            <a:ext cx="3807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428" y="1854994"/>
            <a:ext cx="38079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9" y="273050"/>
            <a:ext cx="2776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429" y="1435100"/>
            <a:ext cx="2776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74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427" y="0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8" y="1143000"/>
            <a:ext cx="8229601" cy="552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C98C1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76200" y="5145352"/>
            <a:ext cx="9144000" cy="2448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292" y="5891128"/>
            <a:ext cx="225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/>
              <a:t>Juin 2019</a:t>
            </a:r>
            <a:endParaRPr lang="fr-CA" sz="1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580606"/>
            <a:ext cx="7772400" cy="137714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CA" sz="4000" dirty="0" smtClean="0">
                <a:latin typeface="Calibri" panose="020F0502020204030204" pitchFamily="34" charset="0"/>
              </a:rPr>
              <a:t>Moderniser la législation électorale du Nouveau-Brunswick</a:t>
            </a:r>
            <a:endParaRPr lang="fr-CA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Calibri" panose="020F0502020204030204" pitchFamily="34" charset="0"/>
              </a:rPr>
              <a:t>Prochaines étapes</a:t>
            </a:r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31" y="1296365"/>
            <a:ext cx="7831117" cy="5358434"/>
          </a:xfrm>
        </p:spPr>
        <p:txBody>
          <a:bodyPr/>
          <a:lstStyle/>
          <a:p>
            <a:r>
              <a:rPr lang="fr-CA" dirty="0" smtClean="0">
                <a:latin typeface="Calibri" panose="020F0502020204030204" pitchFamily="34" charset="0"/>
              </a:rPr>
              <a:t>Afficher le document en ligne pour rétroaction jusqu’à lundi </a:t>
            </a:r>
            <a:r>
              <a:rPr lang="fr-CA" smtClean="0">
                <a:latin typeface="Calibri" panose="020F0502020204030204" pitchFamily="34" charset="0"/>
              </a:rPr>
              <a:t>le </a:t>
            </a:r>
            <a:r>
              <a:rPr lang="fr-CA" smtClean="0">
                <a:latin typeface="Calibri" panose="020F0502020204030204" pitchFamily="34" charset="0"/>
              </a:rPr>
              <a:t>30 </a:t>
            </a:r>
            <a:r>
              <a:rPr lang="fr-CA" dirty="0" smtClean="0">
                <a:latin typeface="Calibri" panose="020F0502020204030204" pitchFamily="34" charset="0"/>
              </a:rPr>
              <a:t>septembre 2019 </a:t>
            </a:r>
          </a:p>
          <a:p>
            <a:r>
              <a:rPr lang="fr-CA" dirty="0" smtClean="0">
                <a:latin typeface="Calibri" panose="020F0502020204030204" pitchFamily="34" charset="0"/>
              </a:rPr>
              <a:t>Rédiger un </a:t>
            </a:r>
            <a:r>
              <a:rPr lang="fr-CA" i="1" dirty="0" smtClean="0">
                <a:latin typeface="Calibri" panose="020F0502020204030204" pitchFamily="34" charset="0"/>
              </a:rPr>
              <a:t>Mémoire au Conseil exécutif </a:t>
            </a:r>
            <a:r>
              <a:rPr lang="fr-CA" dirty="0" smtClean="0">
                <a:latin typeface="Calibri" panose="020F0502020204030204" pitchFamily="34" charset="0"/>
              </a:rPr>
              <a:t>sollicitant le pouvoir de remplacer les lois. </a:t>
            </a:r>
          </a:p>
          <a:p>
            <a:r>
              <a:rPr lang="fr-CA" dirty="0" smtClean="0">
                <a:latin typeface="Calibri" panose="020F0502020204030204" pitchFamily="34" charset="0"/>
              </a:rPr>
              <a:t>Déposer des projets de loi à la session du printemps 2020 de l’Assemblée législative.</a:t>
            </a: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</a:rPr>
              <a:t>	</a:t>
            </a:r>
            <a:r>
              <a:rPr lang="en-CA" dirty="0" smtClean="0">
                <a:latin typeface="Calibri" panose="020F0502020204030204" pitchFamily="34" charset="0"/>
              </a:rPr>
              <a:t>					</a:t>
            </a:r>
          </a:p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</a:rPr>
              <a:t>	</a:t>
            </a:r>
            <a:r>
              <a:rPr lang="en-CA" sz="6600" dirty="0" smtClean="0">
                <a:solidFill>
                  <a:srgbClr val="C98C16"/>
                </a:solidFill>
                <a:latin typeface="Calibri" panose="020F0502020204030204" pitchFamily="34" charset="0"/>
              </a:rPr>
              <a:t>		Des Questions?</a:t>
            </a:r>
            <a:endParaRPr lang="en-CA" sz="6600" dirty="0">
              <a:solidFill>
                <a:srgbClr val="C98C1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7" y="115746"/>
            <a:ext cx="8229601" cy="137738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CA" dirty="0" smtClean="0">
                <a:latin typeface="Calibri" panose="020F0502020204030204" pitchFamily="34" charset="0"/>
              </a:rPr>
              <a:t/>
            </a:r>
            <a:br>
              <a:rPr lang="en-CA" dirty="0" smtClean="0">
                <a:latin typeface="Calibri" panose="020F0502020204030204" pitchFamily="34" charset="0"/>
              </a:rPr>
            </a:br>
            <a:r>
              <a:rPr lang="fr-CA" sz="4100" dirty="0" smtClean="0">
                <a:latin typeface="Calibri" panose="020F0502020204030204" pitchFamily="34" charset="0"/>
              </a:rPr>
              <a:t>Moderniser la législation électorale du Nouveau-Brunswick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r-CA" dirty="0" smtClean="0"/>
              <a:t>« </a:t>
            </a:r>
            <a:r>
              <a:rPr lang="fr-CA" i="1" dirty="0" smtClean="0"/>
              <a:t>Les choses n’ont pas besoin de changer le monde pour être importantes. »</a:t>
            </a:r>
            <a:r>
              <a:rPr lang="fr-CA" dirty="0" smtClean="0"/>
              <a:t> </a:t>
            </a:r>
            <a:r>
              <a:rPr lang="fr-CA" i="1" dirty="0" smtClean="0"/>
              <a:t>- </a:t>
            </a:r>
            <a:r>
              <a:rPr lang="fr-CA" b="1" i="1" dirty="0" smtClean="0"/>
              <a:t>Steve Jobs</a:t>
            </a:r>
          </a:p>
          <a:p>
            <a:pPr marL="0" indent="0">
              <a:buNone/>
            </a:pPr>
            <a:r>
              <a:rPr lang="fr-CA" sz="1600" dirty="0" smtClean="0">
                <a:latin typeface="Calibri" panose="020F0502020204030204" pitchFamily="34" charset="0"/>
              </a:rPr>
              <a:t>												(traduction de bureau)</a:t>
            </a:r>
          </a:p>
          <a:p>
            <a:pPr marL="0" indent="0">
              <a:buNone/>
            </a:pPr>
            <a:endParaRPr lang="fr-CA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i="1" dirty="0" smtClean="0"/>
              <a:t>« Pour s’améliorer, il faut changer. Donc, pour être parfait, il faut avoir changé souvent. »</a:t>
            </a:r>
            <a:r>
              <a:rPr lang="fr-CA" dirty="0" smtClean="0"/>
              <a:t> - </a:t>
            </a:r>
            <a:r>
              <a:rPr lang="fr-CA" b="1" dirty="0" smtClean="0"/>
              <a:t>Winston S. Churchill</a:t>
            </a:r>
          </a:p>
          <a:p>
            <a:pPr marL="0" indent="0">
              <a:buNone/>
            </a:pPr>
            <a:r>
              <a:rPr lang="fr-CA" sz="1600" dirty="0" smtClean="0">
                <a:latin typeface="Calibri" panose="020F0502020204030204" pitchFamily="34" charset="0"/>
              </a:rPr>
              <a:t>												(</a:t>
            </a:r>
            <a:r>
              <a:rPr lang="fr-CA" sz="1600" dirty="0">
                <a:latin typeface="Calibri" panose="020F0502020204030204" pitchFamily="34" charset="0"/>
              </a:rPr>
              <a:t>traduction de bureau)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5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6" y="752475"/>
            <a:ext cx="8229601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fr-CA" sz="4200" dirty="0" smtClean="0">
                <a:latin typeface="Calibri" panose="020F0502020204030204" pitchFamily="34" charset="0"/>
              </a:rPr>
              <a:t>Moderniser la législation électorale du Nouveau-Brunswick</a:t>
            </a: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7870"/>
            <a:ext cx="8229600" cy="55117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CA" i="1" dirty="0" smtClean="0">
                <a:latin typeface="Calibri" panose="020F0502020204030204" pitchFamily="34" charset="0"/>
              </a:rPr>
              <a:t>Loi électorale</a:t>
            </a:r>
          </a:p>
          <a:p>
            <a:pPr>
              <a:lnSpc>
                <a:spcPct val="200000"/>
              </a:lnSpc>
            </a:pPr>
            <a:r>
              <a:rPr lang="fr-CA" i="1" dirty="0" smtClean="0">
                <a:latin typeface="Calibri" panose="020F0502020204030204" pitchFamily="34" charset="0"/>
              </a:rPr>
              <a:t>Loi sur le financement de l’activité politique</a:t>
            </a:r>
          </a:p>
          <a:p>
            <a:pPr>
              <a:lnSpc>
                <a:spcPct val="200000"/>
              </a:lnSpc>
            </a:pPr>
            <a:r>
              <a:rPr lang="fr-CA" i="1" dirty="0" smtClean="0">
                <a:latin typeface="Calibri" panose="020F0502020204030204" pitchFamily="34" charset="0"/>
              </a:rPr>
              <a:t>Loi sur les élections municipales</a:t>
            </a:r>
            <a:endParaRPr lang="en-CA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9" y="481815"/>
            <a:ext cx="8229601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fr-CA" dirty="0">
                <a:latin typeface="Calibri" panose="020F0502020204030204" pitchFamily="34" charset="0"/>
              </a:rPr>
              <a:t>Moderniser la législation électorale du Nouveau-Brunswick</a:t>
            </a:r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8" y="1958926"/>
            <a:ext cx="8454571" cy="5511799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Calibri" panose="020F0502020204030204" pitchFamily="34" charset="0"/>
              </a:rPr>
              <a:t>Les recommandations s’alignent sur les objectifs énoncés dans le </a:t>
            </a:r>
            <a:r>
              <a:rPr lang="fr-CA" i="1" dirty="0" smtClean="0">
                <a:latin typeface="Calibri" panose="020F0502020204030204" pitchFamily="34" charset="0"/>
              </a:rPr>
              <a:t>Plan stratégique 2018-2027 </a:t>
            </a:r>
            <a:r>
              <a:rPr lang="fr-CA" dirty="0" smtClean="0">
                <a:latin typeface="Calibri" panose="020F0502020204030204" pitchFamily="34" charset="0"/>
              </a:rPr>
              <a:t>d’Élections Nouveau-Brunswick </a:t>
            </a:r>
          </a:p>
          <a:p>
            <a:pPr lvl="1"/>
            <a:r>
              <a:rPr lang="fr-CA" sz="2800" dirty="0" smtClean="0">
                <a:latin typeface="Calibri" panose="020F0502020204030204" pitchFamily="34" charset="0"/>
              </a:rPr>
              <a:t>Encourager l’engagement des électeurs</a:t>
            </a:r>
          </a:p>
          <a:p>
            <a:pPr lvl="1"/>
            <a:r>
              <a:rPr lang="fr-CA" sz="2800" dirty="0" smtClean="0">
                <a:latin typeface="Calibri" panose="020F0502020204030204" pitchFamily="34" charset="0"/>
              </a:rPr>
              <a:t>Améliorer les services aux partis politiques</a:t>
            </a:r>
          </a:p>
          <a:p>
            <a:pPr lvl="1"/>
            <a:r>
              <a:rPr lang="fr-FR" sz="2800" dirty="0">
                <a:latin typeface="Calibri" panose="020F0502020204030204" pitchFamily="34" charset="0"/>
              </a:rPr>
              <a:t>Augmenter l'efficience et l'efficacité des processus électoraux</a:t>
            </a:r>
            <a:endParaRPr lang="fr-CA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>
                <a:latin typeface="Calibri" panose="020F0502020204030204" pitchFamily="34" charset="0"/>
              </a:rPr>
              <a:t>Loi électorale</a:t>
            </a:r>
            <a:endParaRPr lang="fr-CA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8" y="1030459"/>
            <a:ext cx="8229600" cy="5511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4100" dirty="0" smtClean="0">
                <a:latin typeface="Calibri" panose="020F0502020204030204" pitchFamily="34" charset="0"/>
              </a:rPr>
              <a:t>Principales recommandations</a:t>
            </a:r>
          </a:p>
          <a:p>
            <a:pPr marL="0" indent="0">
              <a:buNone/>
            </a:pPr>
            <a:endParaRPr lang="en-CA" i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300" dirty="0" smtClean="0">
                <a:latin typeface="Calibri" panose="020F0502020204030204" pitchFamily="34" charset="0"/>
              </a:rPr>
              <a:t>Embaucher les directeurs et secrétaires du scrutin dans le cadre d’un processus de sélection par voie de concours fondé sur le mérite.</a:t>
            </a:r>
            <a:endParaRPr lang="en-CA" sz="33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300" dirty="0" smtClean="0">
                <a:latin typeface="Calibri" panose="020F0502020204030204" pitchFamily="34" charset="0"/>
              </a:rPr>
              <a:t>Abroger l’obligation de nommer des personnes dont les noms sont proposés par les partis politiques comme préposés au scrutin spécial</a:t>
            </a:r>
            <a:r>
              <a:rPr lang="en-CA" sz="3300" dirty="0" smtClean="0">
                <a:latin typeface="Calibri" panose="020F0502020204030204" pitchFamily="34" charset="0"/>
              </a:rPr>
              <a:t>  </a:t>
            </a:r>
            <a:endParaRPr lang="en-CA" sz="33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300" dirty="0" smtClean="0">
                <a:latin typeface="Calibri" panose="020F0502020204030204" pitchFamily="34" charset="0"/>
              </a:rPr>
              <a:t>Prescrire qu’une élection partielle pour pourvoir une vacance ait lieu dans les six mois qui suivent la déclaration du poste vacant.</a:t>
            </a:r>
            <a:endParaRPr lang="en-US" sz="33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300" dirty="0" smtClean="0">
                <a:latin typeface="Calibri" panose="020F0502020204030204" pitchFamily="34" charset="0"/>
              </a:rPr>
              <a:t>Obliger les partis politiques et les candidats qui reçoivent les listes électorales à soumettre un plan de respect de la vie privée.</a:t>
            </a:r>
            <a:endParaRPr lang="en-CA" sz="33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>
              <a:latin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02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>
                <a:latin typeface="Calibri" panose="020F0502020204030204" pitchFamily="34" charset="0"/>
              </a:rPr>
              <a:t>Loi électorale</a:t>
            </a:r>
            <a:endParaRPr lang="fr-CA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7" y="1016391"/>
            <a:ext cx="8229600" cy="5511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200" dirty="0" smtClean="0">
                <a:latin typeface="Calibri" panose="020F0502020204030204" pitchFamily="34" charset="0"/>
              </a:rPr>
              <a:t>Principales recommandations</a:t>
            </a:r>
            <a:endParaRPr lang="fr-CA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Supprimer la période publicitaire restreinte.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Permettre la rémunération des élèves du secondaire qui travaillent une journée complète à un bureau de scrutin.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Créer un registre des « futurs électeurs ».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Prescrire expressément qu’un candidat peut se présenter dans une seule circonscription et représenter un seul parti enregistré.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Ajouter les enfants, accompagnés d’un parent ou d’un tuteur à la liste des personnes éligibles pour entrer dans les bureaux de scrutin </a:t>
            </a:r>
          </a:p>
          <a:p>
            <a:endParaRPr lang="fr-CA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CA" sz="2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55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8" y="1346201"/>
            <a:ext cx="8229600" cy="55117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CA" sz="3200" dirty="0" smtClean="0">
                <a:latin typeface="Calibri" panose="020F0502020204030204" pitchFamily="34" charset="0"/>
              </a:rPr>
              <a:t>Principales recommandations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alibri" panose="020F0502020204030204" pitchFamily="34" charset="0"/>
              </a:rPr>
              <a:t>Remplacer le représentant officiel et l’agent officiel par un agent financier responsable de tous les aspects financiers, un nouveau poste.</a:t>
            </a:r>
            <a:endParaRPr lang="en-CA" sz="2800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alibri" panose="020F0502020204030204" pitchFamily="34" charset="0"/>
              </a:rPr>
              <a:t>Calculer les dépenses électorales d’une année civile à compter du 1</a:t>
            </a:r>
            <a:r>
              <a:rPr lang="fr-CA" sz="2800" baseline="30000" dirty="0" smtClean="0">
                <a:latin typeface="Calibri" panose="020F0502020204030204" pitchFamily="34" charset="0"/>
              </a:rPr>
              <a:t>er</a:t>
            </a:r>
            <a:r>
              <a:rPr lang="fr-CA" sz="2800" dirty="0" smtClean="0">
                <a:latin typeface="Calibri" panose="020F0502020204030204" pitchFamily="34" charset="0"/>
              </a:rPr>
              <a:t> janvier. </a:t>
            </a:r>
            <a:r>
              <a:rPr lang="en-CA" sz="2800" dirty="0" smtClean="0">
                <a:latin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alibri" panose="020F0502020204030204" pitchFamily="34" charset="0"/>
              </a:rPr>
              <a:t>Établir les limites des dépenses communes pour toutes les circonscriptions électorales.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9427" y="211464"/>
            <a:ext cx="8229601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fr-CA" i="1" dirty="0" smtClean="0">
                <a:latin typeface="Calibri" panose="020F0502020204030204" pitchFamily="34" charset="0"/>
              </a:rPr>
              <a:t>Loi sur le financement de l’activité politique</a:t>
            </a:r>
            <a:r>
              <a:rPr lang="fr-CA" i="1" dirty="0" smtClean="0"/>
              <a:t/>
            </a:r>
            <a:br>
              <a:rPr lang="fr-CA" i="1" dirty="0" smtClean="0"/>
            </a:b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0736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7" y="1476416"/>
            <a:ext cx="8229600" cy="53815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CA" sz="3200" dirty="0" smtClean="0">
                <a:latin typeface="Calibri" panose="020F0502020204030204" pitchFamily="34" charset="0"/>
              </a:rPr>
              <a:t>Principales recommandations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alibri" panose="020F0502020204030204" pitchFamily="34" charset="0"/>
              </a:rPr>
              <a:t>Établir un rapport financier général qui couvre les rapports annuels d’une association de circonscription et les rapports financiers de ses candidats.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alibri" panose="020F0502020204030204" pitchFamily="34" charset="0"/>
              </a:rPr>
              <a:t>Accroître les pouvoirs du contrôleur en matière d’application et d’exécution des lois.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alibri" panose="020F0502020204030204" pitchFamily="34" charset="0"/>
              </a:rPr>
              <a:t>Autoriser les contributions anonymes de </a:t>
            </a:r>
            <a:r>
              <a:rPr lang="en-US" sz="2800" dirty="0" smtClean="0">
                <a:latin typeface="Calibri" panose="020F0502020204030204" pitchFamily="34" charset="0"/>
              </a:rPr>
              <a:t>20 $. 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28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CA" i="1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9426" y="220338"/>
            <a:ext cx="8229601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fr-CA" i="1" dirty="0" smtClean="0">
                <a:latin typeface="Calibri" panose="020F0502020204030204" pitchFamily="34" charset="0"/>
              </a:rPr>
              <a:t>Loi sur le financement de l’activité politique</a:t>
            </a:r>
            <a:r>
              <a:rPr lang="en-US" i="1" dirty="0"/>
              <a:t/>
            </a:r>
            <a:br>
              <a:rPr lang="en-US" i="1" dirty="0"/>
            </a:b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1893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i="1" dirty="0" smtClean="0">
                <a:latin typeface="Calibri" panose="020F0502020204030204" pitchFamily="34" charset="0"/>
              </a:rPr>
              <a:t>Loi sur les élections municipales </a:t>
            </a:r>
            <a:endParaRPr lang="fr-CA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3500" i="1" dirty="0">
                <a:latin typeface="Calibri" panose="020F0502020204030204" pitchFamily="34" charset="0"/>
              </a:rPr>
              <a:t>	</a:t>
            </a:r>
            <a:r>
              <a:rPr lang="fr-CA" sz="3500" dirty="0" smtClean="0">
                <a:latin typeface="Calibri" panose="020F0502020204030204" pitchFamily="34" charset="0"/>
              </a:rPr>
              <a:t>Principales recommandations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Embaucher les directeurs et secrétaires du scrutin municipal dans le cadre d’un processus de sélection par voie de concours fondé sur le mérite</a:t>
            </a:r>
            <a:r>
              <a:rPr lang="en-CA" sz="3000" dirty="0" smtClean="0">
                <a:latin typeface="Calibri" panose="020F0502020204030204" pitchFamily="34" charset="0"/>
              </a:rPr>
              <a:t>. 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Supprimer la période publicitaire restreinte.</a:t>
            </a:r>
            <a:r>
              <a:rPr lang="en-US" sz="3000" dirty="0" smtClean="0">
                <a:latin typeface="Calibri" panose="020F0502020204030204" pitchFamily="34" charset="0"/>
              </a:rPr>
              <a:t>  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Harmoniser les exigences en matière de divulgation concernant la publicité électorale lors d’une élection municipale avec les règles de la publicité électorale lors d’une élection provinciale. 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Exiger que les directeurs du scrutin municipal vérifie si une personne possède les qualités nécessaires pour se présenter comme candidat.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000" dirty="0" smtClean="0">
                <a:latin typeface="Calibri" panose="020F0502020204030204" pitchFamily="34" charset="0"/>
              </a:rPr>
              <a:t>Offrir le vote par la poste aux élections municipales qui ont lieu entre des élections générales. </a:t>
            </a:r>
            <a:endParaRPr lang="en-CA" sz="3000" dirty="0" smtClean="0">
              <a:latin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87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364</Words>
  <Application>Microsoft Office PowerPoint</Application>
  <PresentationFormat>On-screen Show (4:3)</PresentationFormat>
  <Paragraphs>87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Moderniser la législation électorale du Nouveau-Brunswick</vt:lpstr>
      <vt:lpstr> Moderniser la législation électorale du Nouveau-Brunswick </vt:lpstr>
      <vt:lpstr>Moderniser la législation électorale du Nouveau-Brunswick </vt:lpstr>
      <vt:lpstr>Moderniser la législation électorale du Nouveau-Brunswick</vt:lpstr>
      <vt:lpstr>Loi électorale</vt:lpstr>
      <vt:lpstr>Loi électorale</vt:lpstr>
      <vt:lpstr> Loi sur le financement de l’activité politique </vt:lpstr>
      <vt:lpstr> Loi sur le financement de l’activité politique </vt:lpstr>
      <vt:lpstr>Loi sur les élections municipales </vt:lpstr>
      <vt:lpstr>Prochaines étapes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Allain</dc:creator>
  <cp:lastModifiedBy>Harpelle, Paul  (ENB)</cp:lastModifiedBy>
  <cp:revision>108</cp:revision>
  <cp:lastPrinted>2019-05-23T12:48:49Z</cp:lastPrinted>
  <dcterms:created xsi:type="dcterms:W3CDTF">2018-10-15T17:17:03Z</dcterms:created>
  <dcterms:modified xsi:type="dcterms:W3CDTF">2019-06-11T14:50:07Z</dcterms:modified>
</cp:coreProperties>
</file>